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6" r:id="rId7"/>
    <p:sldId id="260" r:id="rId8"/>
    <p:sldId id="262" r:id="rId9"/>
    <p:sldId id="261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633E-021F-4921-B974-29D8BF9F303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FA1E-7B6A-4051-9C3D-45FF7646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8FA1E-7B6A-4051-9C3D-45FF76462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3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2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2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6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1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0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5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8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0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99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1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502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60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91B739-CE0E-46BA-9CA4-2C637C6E5B8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F68B40-E4EB-4975-9741-D4D4C2871C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F7EB-C9DC-4078-B9CF-C18749870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B8263E-6243-47DC-8ED0-0DD61998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</a:rPr>
              <a:t>Центр этнокультурного образования как </a:t>
            </a:r>
            <a:r>
              <a:rPr lang="ru-RU" sz="3600" dirty="0" err="1" smtClean="0">
                <a:solidFill>
                  <a:srgbClr val="C00000"/>
                </a:solidFill>
                <a:effectLst/>
              </a:rPr>
              <a:t>мотиватор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 исследовательской деятельности младших школьников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886200" cy="17037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Смирнова Е.А.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читель начальных классов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МБОУ «СОШ№196»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г. Северск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e</a:t>
            </a:r>
            <a:r>
              <a:rPr lang="ru-RU" sz="2000" i="1" dirty="0">
                <a:solidFill>
                  <a:srgbClr val="002060"/>
                </a:solidFill>
              </a:rPr>
              <a:t>-</a:t>
            </a:r>
            <a:r>
              <a:rPr lang="en-US" sz="2000" i="1" dirty="0">
                <a:solidFill>
                  <a:srgbClr val="002060"/>
                </a:solidFill>
              </a:rPr>
              <a:t>mail</a:t>
            </a:r>
            <a:r>
              <a:rPr lang="ru-RU" sz="2000" i="1" dirty="0">
                <a:solidFill>
                  <a:srgbClr val="002060"/>
                </a:solidFill>
              </a:rPr>
              <a:t>: </a:t>
            </a:r>
            <a:r>
              <a:rPr lang="en-US" sz="2000" i="1" dirty="0" err="1">
                <a:solidFill>
                  <a:srgbClr val="002060"/>
                </a:solidFill>
              </a:rPr>
              <a:t>lensan</a:t>
            </a:r>
            <a:r>
              <a:rPr lang="ru-RU" sz="2000" i="1" dirty="0">
                <a:solidFill>
                  <a:srgbClr val="002060"/>
                </a:solidFill>
              </a:rPr>
              <a:t>@</a:t>
            </a:r>
            <a:r>
              <a:rPr lang="en-US" sz="2000" i="1" dirty="0" err="1">
                <a:solidFill>
                  <a:srgbClr val="002060"/>
                </a:solidFill>
              </a:rPr>
              <a:t>vtomske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  <a:r>
              <a:rPr lang="en-US" sz="2000" i="1" dirty="0" err="1">
                <a:solidFill>
                  <a:srgbClr val="002060"/>
                </a:solidFill>
              </a:rPr>
              <a:t>ru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52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04" y="1361792"/>
            <a:ext cx="6156341" cy="3795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 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2" y="170688"/>
            <a:ext cx="7348299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музеем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г.Северска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рослав\Desktop\работа!\фото школа 2014-15\фото селькупы и ханты\в музее\IMG_2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5" y="1038336"/>
            <a:ext cx="4320196" cy="432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27" name="Picture 3" descr="C:\Users\ярослав\Desktop\работа!\фото школа 2014-15\фото селькупы и ханты\в музее\IMG_1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451">
            <a:off x="4690635" y="2025936"/>
            <a:ext cx="43201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работа!\фото школа 2014-15\фото селькупы и ханты\в музее\IMG_1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84" y="935364"/>
            <a:ext cx="323985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рослав\Desktop\работа!\фото школа 2014-15\фото селькупы и ханты\в музее\IMG_19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72">
            <a:off x="6764584" y="215520"/>
            <a:ext cx="212526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рослав\Desktop\работа!\фото школа 2014-15\фото селькупы и ханты\в музее\IMG_1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403">
            <a:off x="448770" y="519211"/>
            <a:ext cx="242989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ярослав\Desktop\работа!\фото школа 2014-15\фото селькупы и ханты\селькупы\IMG_2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411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слав\Desktop\работа!\фото школа 2014-15\фото селькупы и ханты\мастерим проект\IMG_1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264">
            <a:off x="5397989" y="524258"/>
            <a:ext cx="30375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рослав\Desktop\работа!\фото школа 2014-15\фото селькупы и ханты\селькупы\IMG_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6" y="414528"/>
            <a:ext cx="34425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568370" cy="692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ярослав\Desktop\работа!\фото школа 2014-15\фото селькупы и ханты\селькупы\IMG_3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3" y="617640"/>
            <a:ext cx="64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рослав\Desktop\работа!\фото школа 2014-15\фото селькупы и ханты\ханты\IMG_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ярослав\Desktop\работа!\фото школа 2014-15\фото селькупы и ханты\ханты\IMG_1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Увеличилось кол-во учащихся, занимающихся исследовательской деятельностью </a:t>
            </a:r>
            <a:r>
              <a:rPr lang="ru-RU" dirty="0" smtClean="0">
                <a:solidFill>
                  <a:srgbClr val="C00000"/>
                </a:solidFill>
              </a:rPr>
              <a:t>(охват -100%)</a:t>
            </a:r>
          </a:p>
          <a:p>
            <a:r>
              <a:rPr lang="ru-RU" dirty="0" smtClean="0"/>
              <a:t>Увеличилось кол-во участников школьной конференции </a:t>
            </a:r>
            <a:r>
              <a:rPr lang="ru-RU" dirty="0" smtClean="0">
                <a:solidFill>
                  <a:srgbClr val="C00000"/>
                </a:solidFill>
              </a:rPr>
              <a:t>(на 40%)</a:t>
            </a:r>
          </a:p>
          <a:p>
            <a:r>
              <a:rPr lang="ru-RU" dirty="0" smtClean="0"/>
              <a:t>Увеличилось кол-во участников городских и региональных конференций </a:t>
            </a:r>
            <a:r>
              <a:rPr lang="ru-RU" dirty="0" smtClean="0">
                <a:solidFill>
                  <a:srgbClr val="C00000"/>
                </a:solidFill>
              </a:rPr>
              <a:t>(на 15%)</a:t>
            </a:r>
          </a:p>
          <a:p>
            <a:r>
              <a:rPr lang="ru-RU" dirty="0" smtClean="0"/>
              <a:t>Положительная динамика показателей высокого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личностных  качеств </a:t>
            </a:r>
          </a:p>
          <a:p>
            <a:r>
              <a:rPr lang="ru-RU" dirty="0"/>
              <a:t>Положительная динамика показателей </a:t>
            </a:r>
            <a:r>
              <a:rPr lang="ru-RU" dirty="0" smtClean="0"/>
              <a:t>высокого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Мониторинг результатов организации исследовательской деятельности младших школьников в 2014-2015 </a:t>
            </a:r>
            <a:r>
              <a:rPr lang="ru-RU" sz="3200" dirty="0" err="1" smtClean="0">
                <a:solidFill>
                  <a:srgbClr val="C00000"/>
                </a:solidFill>
              </a:rPr>
              <a:t>уч.г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381642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dirty="0" smtClean="0"/>
              <a:t> «Продукт» исследования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важнее?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004048" y="1412776"/>
            <a:ext cx="396044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Процесс исследования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848661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276872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достаточно высокий уровень мотивации </a:t>
            </a:r>
          </a:p>
          <a:p>
            <a:r>
              <a:rPr lang="ru-RU" dirty="0"/>
              <a:t>в</a:t>
            </a:r>
            <a:r>
              <a:rPr lang="ru-RU" dirty="0" smtClean="0"/>
              <a:t>ысокий уровень познавательной активности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Преимущества  младшего школьного возраста: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r>
              <a:rPr lang="ru-RU" sz="3200" dirty="0" smtClean="0"/>
              <a:t>Выделять и формулировать проблему</a:t>
            </a:r>
          </a:p>
          <a:p>
            <a:r>
              <a:rPr lang="ru-RU" sz="3200" dirty="0" smtClean="0"/>
              <a:t>Выдвигать гипотезы</a:t>
            </a:r>
          </a:p>
          <a:p>
            <a:r>
              <a:rPr lang="ru-RU" sz="3200" dirty="0" smtClean="0"/>
              <a:t>Ставить цель </a:t>
            </a:r>
          </a:p>
          <a:p>
            <a:r>
              <a:rPr lang="ru-RU" sz="3200" dirty="0" smtClean="0"/>
              <a:t>Планировать свою деятельность</a:t>
            </a:r>
          </a:p>
          <a:p>
            <a:r>
              <a:rPr lang="ru-RU" sz="3200" dirty="0" smtClean="0"/>
              <a:t>Наблюдать </a:t>
            </a:r>
          </a:p>
          <a:p>
            <a:r>
              <a:rPr lang="ru-RU" sz="3200" dirty="0" smtClean="0"/>
              <a:t>Систематизировать полученную информацию</a:t>
            </a:r>
          </a:p>
          <a:p>
            <a:r>
              <a:rPr lang="ru-RU" sz="3200" dirty="0" smtClean="0"/>
              <a:t>Делать выводы </a:t>
            </a:r>
            <a:endParaRPr lang="ru-RU" sz="3200" dirty="0"/>
          </a:p>
          <a:p>
            <a:r>
              <a:rPr lang="ru-RU" sz="3200" dirty="0" smtClean="0"/>
              <a:t>Обобщать</a:t>
            </a:r>
          </a:p>
          <a:p>
            <a:r>
              <a:rPr lang="ru-RU" sz="3200" dirty="0" smtClean="0"/>
              <a:t>Пользоваться специальной литературой, приборами, инструментами и т.д.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Исследовательские умения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6652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Чем </a:t>
            </a:r>
            <a:r>
              <a:rPr lang="ru-RU" dirty="0">
                <a:solidFill>
                  <a:srgbClr val="002060"/>
                </a:solidFill>
              </a:rPr>
              <a:t>увлечь </a:t>
            </a:r>
            <a:r>
              <a:rPr lang="ru-RU" dirty="0" smtClean="0">
                <a:solidFill>
                  <a:srgbClr val="002060"/>
                </a:solidFill>
              </a:rPr>
              <a:t>ребят  и их родителей? 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Какие </a:t>
            </a:r>
            <a:r>
              <a:rPr lang="ru-RU" dirty="0">
                <a:solidFill>
                  <a:srgbClr val="002060"/>
                </a:solidFill>
              </a:rPr>
              <a:t>направления исследований </a:t>
            </a:r>
            <a:r>
              <a:rPr lang="ru-RU" dirty="0" smtClean="0">
                <a:solidFill>
                  <a:srgbClr val="002060"/>
                </a:solidFill>
              </a:rPr>
              <a:t>предложить</a:t>
            </a:r>
            <a:r>
              <a:rPr lang="ru-RU" dirty="0">
                <a:solidFill>
                  <a:srgbClr val="002060"/>
                </a:solidFill>
              </a:rPr>
              <a:t>, чтобы это было </a:t>
            </a:r>
            <a:r>
              <a:rPr lang="ru-RU" u="sng" dirty="0">
                <a:solidFill>
                  <a:srgbClr val="C00000"/>
                </a:solidFill>
              </a:rPr>
              <a:t>интересно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sz="4000" u="sng" dirty="0" smtClean="0">
                <a:solidFill>
                  <a:srgbClr val="C00000"/>
                </a:solidFill>
              </a:rPr>
              <a:t>полезно </a:t>
            </a:r>
            <a:r>
              <a:rPr lang="ru-RU" dirty="0" smtClean="0">
                <a:solidFill>
                  <a:srgbClr val="002060"/>
                </a:solidFill>
              </a:rPr>
              <a:t>окружающим? </a:t>
            </a:r>
          </a:p>
          <a:p>
            <a:pPr marL="109728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Как наиболее продуктивно организовать </a:t>
            </a:r>
            <a:r>
              <a:rPr lang="ru-RU" dirty="0" smtClean="0">
                <a:solidFill>
                  <a:srgbClr val="002060"/>
                </a:solidFill>
              </a:rPr>
              <a:t>процесс исследования?</a:t>
            </a:r>
            <a:endParaRPr lang="ru-RU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</a:rPr>
              <a:t>Проблемы, возникающие перед педагогами :</a:t>
            </a:r>
            <a:endParaRPr lang="ru-RU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</a:rPr>
              <a:t>Соотношение проектирования и исследования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                     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(</a:t>
            </a:r>
            <a:r>
              <a:rPr lang="ru-RU" altLang="ru-RU" sz="2200" dirty="0">
                <a:solidFill>
                  <a:srgbClr val="C00000"/>
                </a:solidFill>
              </a:rPr>
              <a:t>Леонтович Александр </a:t>
            </a:r>
            <a:r>
              <a:rPr lang="ru-RU" altLang="ru-RU" sz="2200" dirty="0" smtClean="0">
                <a:solidFill>
                  <a:srgbClr val="C00000"/>
                </a:solidFill>
              </a:rPr>
              <a:t>Владимирович)</a:t>
            </a:r>
            <a:r>
              <a:rPr lang="ru-RU" altLang="ru-RU" sz="2200" dirty="0">
                <a:solidFill>
                  <a:srgbClr val="C00000"/>
                </a:solidFill>
              </a:rPr>
              <a:t/>
            </a:r>
            <a:br>
              <a:rPr lang="ru-RU" altLang="ru-RU" sz="2200" dirty="0">
                <a:solidFill>
                  <a:srgbClr val="C00000"/>
                </a:solidFill>
              </a:rPr>
            </a:br>
            <a:endParaRPr lang="ru-RU" alt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3313113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Исследование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5516563"/>
            <a:ext cx="3313112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Проектирование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32363" y="1844675"/>
            <a:ext cx="3313112" cy="919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Получение новых знаний о существующих объектах и явлениях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03800" y="5229225"/>
            <a:ext cx="3313113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Создание новых объектов и явлений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403350" y="306863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403350" y="3068638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92275" y="24209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692275" y="5013325"/>
            <a:ext cx="568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067175" y="1989138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40200" y="56610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195513" y="3141663"/>
            <a:ext cx="5329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Проектный метод организации исследования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835150" y="4581525"/>
            <a:ext cx="669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Анализ оснований проекта, прогнозирование последствий</a:t>
            </a:r>
          </a:p>
        </p:txBody>
      </p:sp>
      <p:sp>
        <p:nvSpPr>
          <p:cNvPr id="20495" name="Номер слайда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CAC188-D2AD-484E-A694-5FFBE0807B5D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7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ЦЭО –</a:t>
            </a:r>
            <a:r>
              <a:rPr lang="ru-RU" sz="2400" dirty="0" err="1" smtClean="0"/>
              <a:t>мотиватор</a:t>
            </a:r>
            <a:r>
              <a:rPr lang="ru-RU" sz="2400" dirty="0" smtClean="0"/>
              <a:t>  исследовательской деятельности участников образовательных отношений 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26811"/>
              </p:ext>
            </p:extLst>
          </p:nvPr>
        </p:nvGraphicFramePr>
        <p:xfrm>
          <a:off x="251520" y="980728"/>
          <a:ext cx="8712968" cy="576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824536"/>
              </a:tblGrid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исследования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r>
                        <a:rPr lang="ru-RU" baseline="0" dirty="0" smtClean="0"/>
                        <a:t> исследования </a:t>
                      </a:r>
                      <a:endParaRPr lang="ru-RU" dirty="0"/>
                    </a:p>
                  </a:txBody>
                  <a:tcPr/>
                </a:tc>
              </a:tr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такие кеты?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Буклет «Коренные жители Сибири»</a:t>
                      </a:r>
                      <a:endParaRPr lang="ru-RU" dirty="0"/>
                    </a:p>
                  </a:txBody>
                  <a:tcPr/>
                </a:tc>
              </a:tr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такие селькупы?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такие ханты?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такие татары?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8465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Традиции </a:t>
                      </a:r>
                      <a:r>
                        <a:rPr lang="ru-RU" baseline="0" dirty="0" smtClean="0"/>
                        <a:t> и обычаи народных праздников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бразовательные проекты «Сабантуй», «</a:t>
                      </a:r>
                      <a:r>
                        <a:rPr lang="ru-RU" dirty="0" err="1" smtClean="0"/>
                        <a:t>Осенины</a:t>
                      </a:r>
                      <a:r>
                        <a:rPr lang="ru-RU" dirty="0" smtClean="0"/>
                        <a:t>», «Масленица»</a:t>
                      </a:r>
                      <a:endParaRPr lang="ru-RU" dirty="0"/>
                    </a:p>
                  </a:txBody>
                  <a:tcPr/>
                </a:tc>
              </a:tr>
              <a:tr h="691926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Традиции  и обычаи религиозных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праздников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Выставки творческих работ учащихся и родителей</a:t>
                      </a:r>
                      <a:endParaRPr lang="ru-RU" dirty="0"/>
                    </a:p>
                  </a:txBody>
                  <a:tcPr/>
                </a:tc>
              </a:tr>
              <a:tr h="988465">
                <a:tc>
                  <a:txBody>
                    <a:bodyPr/>
                    <a:lstStyle/>
                    <a:p>
                      <a:r>
                        <a:rPr lang="ru-RU" dirty="0" smtClean="0"/>
                        <a:t>Тайны праздничных и обрядовых кукол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Коллекция</a:t>
                      </a:r>
                      <a:r>
                        <a:rPr lang="ru-RU" baseline="0" dirty="0" smtClean="0"/>
                        <a:t> кукол </a:t>
                      </a:r>
                    </a:p>
                    <a:p>
                      <a:r>
                        <a:rPr lang="ru-RU" baseline="0" dirty="0" smtClean="0"/>
                        <a:t>(зарождение школьного музея народной куклы)</a:t>
                      </a:r>
                      <a:endParaRPr lang="ru-RU" dirty="0"/>
                    </a:p>
                  </a:txBody>
                  <a:tcPr/>
                </a:tc>
              </a:tr>
              <a:tr h="691926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Устройство и традиции русской избы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 образовательный проект</a:t>
                      </a:r>
                      <a:r>
                        <a:rPr lang="ru-RU" baseline="0" dirty="0" smtClean="0"/>
                        <a:t> «Посиделки в русской избе»</a:t>
                      </a:r>
                      <a:endParaRPr lang="ru-RU" dirty="0"/>
                    </a:p>
                  </a:txBody>
                  <a:tcPr/>
                </a:tc>
              </a:tr>
              <a:tr h="400878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бывают хлеба?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5446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Целенаправленность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С</a:t>
            </a:r>
            <a:r>
              <a:rPr lang="ru-RU" sz="3600" dirty="0" smtClean="0">
                <a:solidFill>
                  <a:srgbClr val="002060"/>
                </a:solidFill>
              </a:rPr>
              <a:t>истематичность</a:t>
            </a:r>
          </a:p>
          <a:p>
            <a:r>
              <a:rPr lang="ru-RU" sz="3600" dirty="0" err="1" smtClean="0">
                <a:solidFill>
                  <a:srgbClr val="002060"/>
                </a:solidFill>
              </a:rPr>
              <a:t>Мотивированность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Творческая атмосфера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Личный пример педагога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Учет личностных и возрастных особенностей детей и их родителей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Обязательные условия формирования исследовательских умений: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208912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дома ?</a:t>
            </a:r>
          </a:p>
          <a:p>
            <a:r>
              <a:rPr lang="ru-RU" dirty="0" smtClean="0"/>
              <a:t>Из чего делают избы?</a:t>
            </a:r>
          </a:p>
          <a:p>
            <a:r>
              <a:rPr lang="ru-RU" dirty="0" smtClean="0"/>
              <a:t>Какие бывают избы?</a:t>
            </a:r>
          </a:p>
          <a:p>
            <a:r>
              <a:rPr lang="ru-RU" dirty="0" smtClean="0"/>
              <a:t>Как устроена русская печь?</a:t>
            </a:r>
          </a:p>
          <a:p>
            <a:r>
              <a:rPr lang="ru-RU" dirty="0" smtClean="0"/>
              <a:t>Утварь русских крестьян</a:t>
            </a:r>
          </a:p>
          <a:p>
            <a:r>
              <a:rPr lang="ru-RU" dirty="0" smtClean="0"/>
              <a:t>Традиции русских посиделок</a:t>
            </a:r>
          </a:p>
          <a:p>
            <a:r>
              <a:rPr lang="ru-RU" dirty="0" smtClean="0"/>
              <a:t>Игры и забавы народностей, проживающих в Сибири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«Посиделки в русской избе»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(более 10 исследований)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860032" y="2218861"/>
            <a:ext cx="3888432" cy="42344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524258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860032" y="1052736"/>
            <a:ext cx="3960440" cy="52425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</TotalTime>
  <Words>370</Words>
  <Application>Microsoft Office PowerPoint</Application>
  <PresentationFormat>Экран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Открытая</vt:lpstr>
      <vt:lpstr>Легкий дым</vt:lpstr>
      <vt:lpstr>Центр этнокультурного образования как мотиватор исследовательской деятельности младших школьников </vt:lpstr>
      <vt:lpstr>Преимущества  младшего школьного возраста:</vt:lpstr>
      <vt:lpstr>Исследовательские умения</vt:lpstr>
      <vt:lpstr>Проблемы, возникающие перед педагогами :</vt:lpstr>
      <vt:lpstr>Соотношение проектирования и исследования                        (Леонтович Александр Владимирович) </vt:lpstr>
      <vt:lpstr>ЦЭО –мотиватор  исследовательской деятельности участников образовательных отношений </vt:lpstr>
      <vt:lpstr>Обязательные условия формирования исследовательских умений:</vt:lpstr>
      <vt:lpstr>«Посиделки в русской избе»  (более 10 исследований)  </vt:lpstr>
      <vt:lpstr>Презентация PowerPoint</vt:lpstr>
      <vt:lpstr>                    </vt:lpstr>
      <vt:lpstr>Сотрудничество с музеем г.Северска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результатов организации исследовательской деятельности младших школьников в 2014-2015 уч.г.</vt:lpstr>
      <vt:lpstr>Что важнее?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ИССЛЕДОВАТЕЛЬСКИХ УМЕНИЙ  МЛАДШИХ ШКОЛЬНИКОВ ЧЕРЕЗ  ОРГАНИЗАЦИЮ КОЛЛЕКТИВНЫХ ТВОРЧЕСКИХ ДЕЛ</dc:title>
  <dc:creator>ярослав</dc:creator>
  <cp:lastModifiedBy>216</cp:lastModifiedBy>
  <cp:revision>36</cp:revision>
  <dcterms:created xsi:type="dcterms:W3CDTF">2015-10-31T12:54:52Z</dcterms:created>
  <dcterms:modified xsi:type="dcterms:W3CDTF">2016-10-31T07:12:11Z</dcterms:modified>
</cp:coreProperties>
</file>